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315" r:id="rId4"/>
    <p:sldId id="259" r:id="rId5"/>
    <p:sldId id="264" r:id="rId6"/>
    <p:sldId id="299" r:id="rId7"/>
    <p:sldId id="262" r:id="rId8"/>
    <p:sldId id="261" r:id="rId9"/>
    <p:sldId id="310" r:id="rId10"/>
    <p:sldId id="265" r:id="rId11"/>
    <p:sldId id="313" r:id="rId12"/>
    <p:sldId id="269" r:id="rId13"/>
    <p:sldId id="270" r:id="rId14"/>
    <p:sldId id="312" r:id="rId15"/>
    <p:sldId id="306" r:id="rId16"/>
    <p:sldId id="272" r:id="rId17"/>
    <p:sldId id="308" r:id="rId18"/>
    <p:sldId id="316" r:id="rId19"/>
    <p:sldId id="294" r:id="rId20"/>
    <p:sldId id="297" r:id="rId21"/>
    <p:sldId id="273" r:id="rId22"/>
    <p:sldId id="293" r:id="rId23"/>
    <p:sldId id="274" r:id="rId24"/>
    <p:sldId id="275" r:id="rId25"/>
    <p:sldId id="276" r:id="rId26"/>
    <p:sldId id="303" r:id="rId27"/>
    <p:sldId id="278" r:id="rId28"/>
    <p:sldId id="277" r:id="rId29"/>
    <p:sldId id="311" r:id="rId30"/>
    <p:sldId id="279" r:id="rId31"/>
    <p:sldId id="280" r:id="rId32"/>
    <p:sldId id="301" r:id="rId33"/>
    <p:sldId id="300" r:id="rId34"/>
    <p:sldId id="281" r:id="rId35"/>
    <p:sldId id="282" r:id="rId36"/>
    <p:sldId id="286" r:id="rId37"/>
    <p:sldId id="287" r:id="rId38"/>
    <p:sldId id="283" r:id="rId39"/>
    <p:sldId id="284" r:id="rId40"/>
    <p:sldId id="285" r:id="rId41"/>
    <p:sldId id="304" r:id="rId42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57A8"/>
    <a:srgbClr val="00AAEC"/>
    <a:srgbClr val="92278F"/>
    <a:srgbClr val="ECBE17"/>
    <a:srgbClr val="EEB500"/>
    <a:srgbClr val="FF0000"/>
    <a:srgbClr val="D2A000"/>
    <a:srgbClr val="77786A"/>
    <a:srgbClr val="845A2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0929"/>
  </p:normalViewPr>
  <p:slideViewPr>
    <p:cSldViewPr snapToGrid="0">
      <p:cViewPr varScale="1">
        <p:scale>
          <a:sx n="65" d="100"/>
          <a:sy n="65" d="100"/>
        </p:scale>
        <p:origin x="-15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3570" y="-90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713A2-5D21-4F04-B3DA-5AFCD1182876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570B9-03F5-4D81-AD4C-49E310A692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938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10756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0" tIns="45886" rIns="91770" bIns="4588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9325" y="3"/>
            <a:ext cx="301075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0" tIns="45886" rIns="91770" bIns="4588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418" y="4386266"/>
            <a:ext cx="509924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0" tIns="45886" rIns="91770" bIns="45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701"/>
            <a:ext cx="3010756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0" tIns="45886" rIns="91770" bIns="4588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9325" y="8775701"/>
            <a:ext cx="301075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70" tIns="45886" rIns="91770" bIns="4588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EA17E544-26C2-4A31-BE09-121BDAAA0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7725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C194B25-F3FF-425C-ABE5-50B0BCD409D9}" type="slidenum">
              <a:rPr lang="en-US" sz="1300"/>
              <a:pPr>
                <a:defRPr/>
              </a:pPr>
              <a:t>1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7E544-26C2-4A31-BE09-121BDAAA0A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17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4CAE346-FDF0-4C16-A0BC-8B55769BEB04}" type="slidenum">
              <a:rPr lang="en-US" sz="1300"/>
              <a:pPr>
                <a:defRPr/>
              </a:pPr>
              <a:t>12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FCC12AD-950F-4BC7-B319-AD923B9120AB}" type="slidenum">
              <a:rPr lang="en-US" sz="1300"/>
              <a:pPr>
                <a:defRPr/>
              </a:pPr>
              <a:t>13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8FC4EC9-47AD-46C9-B1C8-8D1A4D8BCA28}" type="slidenum">
              <a:rPr lang="en-US" sz="1300"/>
              <a:pPr>
                <a:defRPr/>
              </a:pPr>
              <a:t>14</a:t>
            </a:fld>
            <a:endParaRPr lang="en-US" sz="1300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9F50D44-2429-462D-B22D-2D2EFCBD2FD4}" type="slidenum">
              <a:rPr lang="en-US" sz="1300"/>
              <a:pPr>
                <a:defRPr/>
              </a:pPr>
              <a:t>16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7EB327C-194D-4C7A-9239-AF27FDB019B4}" type="slidenum">
              <a:rPr lang="en-US" sz="1300"/>
              <a:pPr>
                <a:defRPr/>
              </a:pPr>
              <a:t>18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6B3C8C2-5D69-4CF0-A43C-13D213F452A9}" type="slidenum">
              <a:rPr lang="en-US" sz="1300"/>
              <a:pPr>
                <a:defRPr/>
              </a:pPr>
              <a:t>19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D9B3FD2-6C8E-4466-A117-5F2CF9193971}" type="slidenum">
              <a:rPr lang="en-US" sz="1300"/>
              <a:pPr>
                <a:defRPr/>
              </a:pPr>
              <a:t>20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5D8D11B-F695-4820-993D-636DBCDFFB70}" type="slidenum">
              <a:rPr lang="en-US" sz="1300"/>
              <a:pPr>
                <a:defRPr/>
              </a:pPr>
              <a:t>21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746012A-C145-4A8B-B2F7-BA8224AB570B}" type="slidenum">
              <a:rPr lang="en-US" sz="1300"/>
              <a:pPr>
                <a:defRPr/>
              </a:pPr>
              <a:t>22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C58B07C-1266-4D10-9868-FC3C9E658160}" type="slidenum">
              <a:rPr lang="en-US" sz="1300"/>
              <a:pPr>
                <a:defRPr/>
              </a:pPr>
              <a:t>2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86FF895-105E-468F-B583-08B37930FD12}" type="slidenum">
              <a:rPr lang="en-US" sz="1300"/>
              <a:pPr>
                <a:defRPr/>
              </a:pPr>
              <a:t>23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45BFE1D-8383-4ABF-8E89-18CE0C2839A5}" type="slidenum">
              <a:rPr lang="en-US" sz="1300"/>
              <a:pPr>
                <a:defRPr/>
              </a:pPr>
              <a:t>24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B9C4026-0B2F-4E12-BC76-286AB0D75005}" type="slidenum">
              <a:rPr lang="en-US" sz="1300"/>
              <a:pPr>
                <a:defRPr/>
              </a:pPr>
              <a:t>25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28A1A40-463B-4349-AEDA-6812852D8AAA}" type="slidenum">
              <a:rPr lang="en-US" sz="1300"/>
              <a:pPr>
                <a:defRPr/>
              </a:pPr>
              <a:t>26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E73CB8A-9B3A-4085-989F-D543C9A9DAA4}" type="slidenum">
              <a:rPr lang="en-US" sz="1300"/>
              <a:pPr>
                <a:defRPr/>
              </a:pPr>
              <a:t>27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ABD6213-454E-4464-A2B3-9D81F406CAFB}" type="slidenum">
              <a:rPr lang="en-US" sz="1300"/>
              <a:pPr>
                <a:defRPr/>
              </a:pPr>
              <a:t>28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4072FE2-C537-43DE-9FB8-086B7702DB47}" type="slidenum">
              <a:rPr lang="en-US" sz="1300"/>
              <a:pPr>
                <a:defRPr/>
              </a:pPr>
              <a:t>30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AA4E43D-2F07-4C54-8BC7-4B56D955574D}" type="slidenum">
              <a:rPr lang="en-US" sz="1300"/>
              <a:pPr>
                <a:defRPr/>
              </a:pPr>
              <a:t>31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F057E36-35C1-40F6-8036-D35CF7590292}" type="slidenum">
              <a:rPr lang="en-US" sz="1300"/>
              <a:pPr>
                <a:defRPr/>
              </a:pPr>
              <a:t>32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743B6564-BD26-4EFB-B12E-D484DDA46543}" type="slidenum">
              <a:rPr lang="en-US" sz="1300"/>
              <a:pPr>
                <a:defRPr/>
              </a:pPr>
              <a:t>33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D974527-CCBE-443A-88B7-67589E187AF8}" type="slidenum">
              <a:rPr lang="en-US" sz="1300"/>
              <a:pPr>
                <a:defRPr/>
              </a:pPr>
              <a:t>3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288B1ED-AFD1-49A3-A2B4-84471BC2CAAF}" type="slidenum">
              <a:rPr lang="en-US" sz="1300"/>
              <a:pPr>
                <a:defRPr/>
              </a:pPr>
              <a:t>34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86C6F2F-F421-4D42-9456-BBBF06FCF28A}" type="slidenum">
              <a:rPr lang="en-US" sz="1300"/>
              <a:pPr>
                <a:defRPr/>
              </a:pPr>
              <a:t>35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269685BF-4D08-4DED-A3A4-51F8F3246BB9}" type="slidenum">
              <a:rPr lang="en-US" sz="1300"/>
              <a:pPr>
                <a:defRPr/>
              </a:pPr>
              <a:t>36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FB4C80E-87AA-4269-9A5D-E45C60651211}" type="slidenum">
              <a:rPr lang="en-US" sz="1300"/>
              <a:pPr>
                <a:defRPr/>
              </a:pPr>
              <a:t>37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72CE19E-0143-4666-B77F-F60D25E0F5D2}" type="slidenum">
              <a:rPr lang="en-US" sz="1300"/>
              <a:pPr>
                <a:defRPr/>
              </a:pPr>
              <a:t>38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7B803E6B-182F-43A7-AF50-8842E243AE3C}" type="slidenum">
              <a:rPr lang="en-US" sz="1300"/>
              <a:pPr>
                <a:defRPr/>
              </a:pPr>
              <a:t>39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8370F20-0BA2-4956-A5A9-D2BD213DB1D7}" type="slidenum">
              <a:rPr lang="en-US" sz="1300"/>
              <a:pPr>
                <a:defRPr/>
              </a:pPr>
              <a:t>40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4103E6A-51F8-4BD8-A862-1EDD26B17FFF}" type="slidenum">
              <a:rPr lang="en-US" sz="1300"/>
              <a:pPr>
                <a:defRPr/>
              </a:pPr>
              <a:t>4</a:t>
            </a:fld>
            <a:endParaRPr lang="en-US" sz="1300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CF06CED-27AE-44DF-9D8A-3B25FA11DB11}" type="slidenum">
              <a:rPr lang="en-US" sz="1300"/>
              <a:pPr>
                <a:defRPr/>
              </a:pPr>
              <a:t>5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1B0B46CC-94FB-4899-B41B-27D0057E115C}" type="slidenum">
              <a:rPr lang="en-US" sz="1300"/>
              <a:pPr>
                <a:defRPr/>
              </a:pPr>
              <a:t>6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F7812DA-E2E0-4310-B389-A5084AE2A118}" type="slidenum">
              <a:rPr lang="en-US" sz="1300"/>
              <a:pPr>
                <a:defRPr/>
              </a:pPr>
              <a:t>7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B5EA8BD-3A0A-457A-8CB2-FC390AFD1C5B}" type="slidenum">
              <a:rPr lang="en-US" sz="1300"/>
              <a:pPr>
                <a:defRPr/>
              </a:pPr>
              <a:t>8</a:t>
            </a:fld>
            <a:endParaRPr lang="en-U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0092" indent="-28465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860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4044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9485" indent="-22772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27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60368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581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71250" indent="-22772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710F927-C3CD-443B-BF4E-2186BFF9F9D4}" type="slidenum">
              <a:rPr lang="en-US" sz="1300"/>
              <a:pPr>
                <a:defRPr/>
              </a:pPr>
              <a:t>10</a:t>
            </a:fld>
            <a:endParaRPr lang="en-U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63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514600" y="6429345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 Narrow" pitchFamily="34" charset="0"/>
              </a:rPr>
              <a:t>© 2012 ATI.  All rights reserved.  </a:t>
            </a:r>
            <a:endParaRPr lang="en-US" sz="700" b="1" dirty="0"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6" t="4944" r="4828" b="13973"/>
          <a:stretch>
            <a:fillRect/>
          </a:stretch>
        </p:blipFill>
        <p:spPr bwMode="auto">
          <a:xfrm>
            <a:off x="4222750" y="2936875"/>
            <a:ext cx="1289050" cy="1301750"/>
          </a:xfrm>
          <a:prstGeom prst="snip2DiagRect">
            <a:avLst>
              <a:gd name="adj1" fmla="val 17445"/>
              <a:gd name="adj2" fmla="val 0"/>
            </a:avLst>
          </a:prstGeom>
          <a:noFill/>
          <a:ln w="127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" t="2615" r="19046" b="14698"/>
          <a:stretch>
            <a:fillRect/>
          </a:stretch>
        </p:blipFill>
        <p:spPr bwMode="auto">
          <a:xfrm>
            <a:off x="2774950" y="2936875"/>
            <a:ext cx="1320800" cy="1304925"/>
          </a:xfrm>
          <a:prstGeom prst="snip2DiagRect">
            <a:avLst>
              <a:gd name="adj1" fmla="val 16760"/>
              <a:gd name="adj2" fmla="val 0"/>
            </a:avLst>
          </a:prstGeom>
          <a:noFill/>
          <a:ln w="127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077" t="1361" r="2480" b="4749"/>
          <a:stretch>
            <a:fillRect/>
          </a:stretch>
        </p:blipFill>
        <p:spPr bwMode="auto">
          <a:xfrm>
            <a:off x="7051675" y="2936875"/>
            <a:ext cx="1311275" cy="1314450"/>
          </a:xfrm>
          <a:prstGeom prst="snip2DiagRect">
            <a:avLst>
              <a:gd name="adj1" fmla="val 17918"/>
              <a:gd name="adj2" fmla="val 0"/>
            </a:avLst>
          </a:prstGeom>
          <a:noFill/>
          <a:ln w="127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C:\Users\mjs02\Desktop\04M&amp;PMD29 ZimmerAnato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9" r="-268" b="7517"/>
          <a:stretch>
            <a:fillRect/>
          </a:stretch>
        </p:blipFill>
        <p:spPr bwMode="auto">
          <a:xfrm>
            <a:off x="5635625" y="2940050"/>
            <a:ext cx="1304925" cy="1308100"/>
          </a:xfrm>
          <a:prstGeom prst="snip2DiagRect">
            <a:avLst>
              <a:gd name="adj1" fmla="val 17327"/>
              <a:gd name="adj2" fmla="val 0"/>
            </a:avLst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42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 bwMode="auto">
          <a:xfrm>
            <a:off x="0" y="6477000"/>
            <a:ext cx="19050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800" dirty="0" smtClean="0">
                <a:cs typeface="Arial" pitchFamily="34" charset="0"/>
              </a:rPr>
              <a:t>© ATI 2012. All Rights Reserved.</a:t>
            </a:r>
          </a:p>
          <a:p>
            <a:pPr algn="ctr" eaLnBrk="1" hangingPunct="1">
              <a:defRPr/>
            </a:pPr>
            <a:r>
              <a:rPr lang="en-US" sz="800" dirty="0" smtClean="0">
                <a:cs typeface="Arial" pitchFamily="34" charset="0"/>
              </a:rPr>
              <a:t>Q1 – 2012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52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2CC53B79-C896-4CB0-8420-4B2D38C98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icture10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51" y="528712"/>
            <a:ext cx="8911985" cy="59785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icture1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495" y="1151008"/>
            <a:ext cx="8898297" cy="55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6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1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3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094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1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4" y="0"/>
            <a:ext cx="9120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2707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15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097" y="1151008"/>
            <a:ext cx="8787278" cy="55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632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1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9184"/>
            <a:ext cx="8883089" cy="5670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17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649" y="1087440"/>
            <a:ext cx="8699070" cy="54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29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llo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/>
          </p:cNvSpPr>
          <p:nvPr/>
        </p:nvSpPr>
        <p:spPr bwMode="auto">
          <a:xfrm>
            <a:off x="3962400" y="1219200"/>
            <a:ext cx="44989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000" b="1">
                <a:solidFill>
                  <a:schemeClr val="tx2"/>
                </a:solidFill>
                <a:latin typeface="Arial Narrow" pitchFamily="34" charset="0"/>
              </a:rPr>
              <a:t>Alloy Development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62400" y="1722438"/>
            <a:ext cx="5257800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>
                <a:latin typeface="Arial Narrow" pitchFamily="34" charset="0"/>
              </a:rPr>
              <a:t>ATI 425</a:t>
            </a:r>
            <a:r>
              <a:rPr lang="en-US" sz="1800" b="1" baseline="30000" dirty="0">
                <a:latin typeface="Arial Narrow" pitchFamily="34" charset="0"/>
              </a:rPr>
              <a:t>® </a:t>
            </a:r>
            <a:r>
              <a:rPr lang="en-US" sz="1800" b="1" dirty="0">
                <a:latin typeface="Arial Narrow" pitchFamily="34" charset="0"/>
              </a:rPr>
              <a:t>Alloy</a:t>
            </a:r>
            <a:endParaRPr lang="en-US" sz="1400" b="1" i="1" baseline="30000" dirty="0">
              <a:solidFill>
                <a:srgbClr val="FF0000"/>
              </a:solidFill>
              <a:latin typeface="Arial Narrow" pitchFamily="34" charset="0"/>
            </a:endParaRP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400" b="1" i="1" baseline="30000" dirty="0">
                <a:solidFill>
                  <a:srgbClr val="FF0000"/>
                </a:solidFill>
                <a:latin typeface="Arial Narrow" pitchFamily="34" charset="0"/>
              </a:rPr>
              <a:t>	</a:t>
            </a:r>
            <a:r>
              <a:rPr lang="en-US" sz="1600" dirty="0">
                <a:latin typeface="Arial Narrow" pitchFamily="34" charset="0"/>
              </a:rPr>
              <a:t>- Revolutionary, cold-</a:t>
            </a:r>
            <a:r>
              <a:rPr lang="en-US" sz="1600" dirty="0" err="1">
                <a:latin typeface="Arial Narrow" pitchFamily="34" charset="0"/>
              </a:rPr>
              <a:t>rollable</a:t>
            </a:r>
            <a:r>
              <a:rPr lang="en-US" sz="1600" dirty="0">
                <a:latin typeface="Arial Narrow" pitchFamily="34" charset="0"/>
              </a:rPr>
              <a:t> titanium alloy</a:t>
            </a:r>
          </a:p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>
                <a:latin typeface="Arial Narrow" pitchFamily="34" charset="0"/>
              </a:rPr>
              <a:t>ATI </a:t>
            </a:r>
            <a:r>
              <a:rPr lang="en-US" sz="1800" b="1" dirty="0" smtClean="0">
                <a:latin typeface="Arial Narrow" pitchFamily="34" charset="0"/>
              </a:rPr>
              <a:t>718Plus</a:t>
            </a:r>
            <a:r>
              <a:rPr lang="en-US" sz="1800" b="1" baseline="30000" dirty="0" smtClean="0">
                <a:latin typeface="Arial Narrow" pitchFamily="34" charset="0"/>
              </a:rPr>
              <a:t>®</a:t>
            </a:r>
            <a:r>
              <a:rPr lang="en-US" sz="1800" b="1" dirty="0" smtClean="0">
                <a:latin typeface="Arial Narrow" pitchFamily="34" charset="0"/>
              </a:rPr>
              <a:t> </a:t>
            </a:r>
            <a:r>
              <a:rPr lang="en-US" sz="1800" b="1" dirty="0">
                <a:latin typeface="Arial Narrow" pitchFamily="34" charset="0"/>
              </a:rPr>
              <a:t>Alloy</a:t>
            </a: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800" b="1" dirty="0">
                <a:latin typeface="Arial Narrow" pitchFamily="34" charset="0"/>
              </a:rPr>
              <a:t>	</a:t>
            </a:r>
            <a:r>
              <a:rPr lang="en-US" sz="1600" dirty="0">
                <a:latin typeface="Arial Narrow" pitchFamily="34" charset="0"/>
              </a:rPr>
              <a:t>- Nickel-based alloy for high-performance jet engines</a:t>
            </a:r>
          </a:p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>
                <a:latin typeface="Arial Narrow" pitchFamily="34" charset="0"/>
              </a:rPr>
              <a:t>ATI </a:t>
            </a:r>
            <a:r>
              <a:rPr lang="en-US" sz="1800" b="1" dirty="0" smtClean="0">
                <a:latin typeface="Arial Narrow" pitchFamily="34" charset="0"/>
              </a:rPr>
              <a:t>500-MIL® Alloy &amp; ATI 600-MIL® Alloy </a:t>
            </a:r>
            <a:endParaRPr lang="en-US" sz="1800" b="1" dirty="0">
              <a:latin typeface="Arial Narrow" pitchFamily="34" charset="0"/>
            </a:endParaRP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800" b="1" dirty="0">
                <a:latin typeface="Arial Narrow" pitchFamily="34" charset="0"/>
              </a:rPr>
              <a:t>	</a:t>
            </a:r>
            <a:r>
              <a:rPr lang="en-US" sz="1600" dirty="0">
                <a:latin typeface="Arial Narrow" pitchFamily="34" charset="0"/>
              </a:rPr>
              <a:t>- High-hard steel plate for armor applications</a:t>
            </a:r>
          </a:p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>
                <a:latin typeface="Arial Narrow" pitchFamily="34" charset="0"/>
              </a:rPr>
              <a:t>Titanium </a:t>
            </a:r>
            <a:r>
              <a:rPr lang="en-US" sz="1800" b="1" dirty="0" err="1">
                <a:latin typeface="Arial Narrow" pitchFamily="34" charset="0"/>
              </a:rPr>
              <a:t>Aluminides</a:t>
            </a:r>
            <a:endParaRPr lang="en-US" sz="1800" b="1" dirty="0">
              <a:latin typeface="Arial Narrow" pitchFamily="34" charset="0"/>
            </a:endParaRP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800" b="1" dirty="0">
                <a:latin typeface="Arial Narrow" pitchFamily="34" charset="0"/>
              </a:rPr>
              <a:t>	</a:t>
            </a:r>
            <a:r>
              <a:rPr lang="en-US" sz="1600" dirty="0">
                <a:latin typeface="Arial Narrow" pitchFamily="34" charset="0"/>
              </a:rPr>
              <a:t>- For extremely high-temperature applications</a:t>
            </a:r>
          </a:p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>
                <a:latin typeface="Arial Narrow" pitchFamily="34" charset="0"/>
              </a:rPr>
              <a:t>ATI </a:t>
            </a:r>
            <a:r>
              <a:rPr lang="en-US" sz="1800" b="1" dirty="0" err="1">
                <a:latin typeface="Arial Narrow" pitchFamily="34" charset="0"/>
              </a:rPr>
              <a:t>Datalloy</a:t>
            </a:r>
            <a:r>
              <a:rPr lang="en-US" sz="1800" b="1" dirty="0">
                <a:latin typeface="Arial Narrow" pitchFamily="34" charset="0"/>
              </a:rPr>
              <a:t> 2</a:t>
            </a:r>
            <a:r>
              <a:rPr lang="en-US" sz="1800" b="1" baseline="30000" dirty="0">
                <a:latin typeface="Arial Narrow" pitchFamily="34" charset="0"/>
              </a:rPr>
              <a:t>® </a:t>
            </a:r>
            <a:r>
              <a:rPr lang="en-US" sz="1800" b="1" dirty="0">
                <a:latin typeface="Arial Narrow" pitchFamily="34" charset="0"/>
              </a:rPr>
              <a:t>Alloy</a:t>
            </a: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800" b="1" dirty="0">
                <a:latin typeface="Arial Narrow" pitchFamily="34" charset="0"/>
              </a:rPr>
              <a:t>	</a:t>
            </a:r>
            <a:r>
              <a:rPr lang="en-US" sz="1600" dirty="0">
                <a:latin typeface="Arial Narrow" pitchFamily="34" charset="0"/>
              </a:rPr>
              <a:t>- Non-magnetic stainless alloy for tough directional drilling   </a:t>
            </a:r>
            <a:br>
              <a:rPr lang="en-US" sz="1600" dirty="0">
                <a:latin typeface="Arial Narrow" pitchFamily="34" charset="0"/>
              </a:rPr>
            </a:br>
            <a:r>
              <a:rPr lang="en-US" sz="1600" dirty="0">
                <a:latin typeface="Arial Narrow" pitchFamily="34" charset="0"/>
              </a:rPr>
              <a:t>  environments</a:t>
            </a:r>
          </a:p>
          <a:p>
            <a:pPr marL="136525" indent="-136525">
              <a:lnSpc>
                <a:spcPts val="195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Arial Narrow" pitchFamily="34" charset="0"/>
              </a:rPr>
              <a:t>ATI 2003® Alloy &amp; ATI 2102® Alloy  </a:t>
            </a:r>
          </a:p>
          <a:p>
            <a:pPr>
              <a:lnSpc>
                <a:spcPts val="1950"/>
              </a:lnSpc>
              <a:spcBef>
                <a:spcPts val="475"/>
              </a:spcBef>
            </a:pPr>
            <a:r>
              <a:rPr lang="en-US" sz="1600" dirty="0" smtClean="0">
                <a:latin typeface="Arial Narrow" pitchFamily="34" charset="0"/>
              </a:rPr>
              <a:t>   - Lean Duplex Stainless Steel for subsea flow lines &amp; top-side    </a:t>
            </a:r>
            <a:br>
              <a:rPr lang="en-US" sz="1600" dirty="0" smtClean="0">
                <a:latin typeface="Arial Narrow" pitchFamily="34" charset="0"/>
              </a:rPr>
            </a:br>
            <a:r>
              <a:rPr lang="en-US" sz="1600" dirty="0" smtClean="0">
                <a:latin typeface="Arial Narrow" pitchFamily="34" charset="0"/>
              </a:rPr>
              <a:t>     </a:t>
            </a:r>
            <a:r>
              <a:rPr lang="en-US" sz="1600" dirty="0" err="1" smtClean="0">
                <a:latin typeface="Arial Narrow" pitchFamily="34" charset="0"/>
              </a:rPr>
              <a:t>structurals</a:t>
            </a:r>
            <a:endParaRPr lang="en-US" sz="1600" dirty="0" smtClean="0">
              <a:latin typeface="Arial Narrow" pitchFamily="34" charset="0"/>
            </a:endParaRPr>
          </a:p>
          <a:p>
            <a:pPr marL="136525" indent="-136525">
              <a:lnSpc>
                <a:spcPts val="1500"/>
              </a:lnSpc>
              <a:spcBef>
                <a:spcPts val="475"/>
              </a:spcBef>
              <a:buFont typeface="Arial" pitchFamily="34" charset="0"/>
              <a:buChar char="•"/>
            </a:pPr>
            <a:r>
              <a:rPr lang="en-US" sz="1800" b="1" dirty="0" smtClean="0">
                <a:latin typeface="Arial Narrow" pitchFamily="34" charset="0"/>
              </a:rPr>
              <a:t>ATI </a:t>
            </a:r>
            <a:r>
              <a:rPr lang="en-US" sz="1800" b="1" dirty="0">
                <a:latin typeface="Arial Narrow" pitchFamily="34" charset="0"/>
              </a:rPr>
              <a:t>S240</a:t>
            </a:r>
            <a:r>
              <a:rPr lang="en-US" sz="1800" b="1" baseline="30000" dirty="0">
                <a:latin typeface="Arial Narrow" pitchFamily="34" charset="0"/>
              </a:rPr>
              <a:t>®</a:t>
            </a:r>
            <a:r>
              <a:rPr lang="en-US" sz="1800" b="1" dirty="0">
                <a:latin typeface="Arial Narrow" pitchFamily="34" charset="0"/>
              </a:rPr>
              <a:t> &amp; ATI 13-8 </a:t>
            </a:r>
            <a:r>
              <a:rPr lang="en-US" sz="1800" b="1" dirty="0" err="1">
                <a:latin typeface="Arial Narrow" pitchFamily="34" charset="0"/>
              </a:rPr>
              <a:t>SuperTough</a:t>
            </a:r>
            <a:r>
              <a:rPr lang="en-US" sz="1800" b="1" baseline="30000" dirty="0">
                <a:latin typeface="Arial Narrow" pitchFamily="34" charset="0"/>
              </a:rPr>
              <a:t>® </a:t>
            </a:r>
            <a:r>
              <a:rPr lang="en-US" sz="1800" b="1" dirty="0">
                <a:latin typeface="Arial Narrow" pitchFamily="34" charset="0"/>
              </a:rPr>
              <a:t>PHSS</a:t>
            </a:r>
          </a:p>
          <a:p>
            <a:pPr marL="136525" indent="-136525">
              <a:lnSpc>
                <a:spcPts val="1500"/>
              </a:lnSpc>
              <a:spcBef>
                <a:spcPts val="475"/>
              </a:spcBef>
            </a:pPr>
            <a:r>
              <a:rPr lang="en-US" sz="1600" dirty="0">
                <a:latin typeface="Arial Narrow" pitchFamily="34" charset="0"/>
              </a:rPr>
              <a:t>	- High-Strength, Precipitation-Hardened Stainless Steels with </a:t>
            </a:r>
            <a:br>
              <a:rPr lang="en-US" sz="1600" dirty="0">
                <a:latin typeface="Arial Narrow" pitchFamily="34" charset="0"/>
              </a:rPr>
            </a:br>
            <a:r>
              <a:rPr lang="en-US" sz="1600" dirty="0">
                <a:latin typeface="Arial Narrow" pitchFamily="34" charset="0"/>
              </a:rPr>
              <a:t>  excellent corrosion resistance, toughness and manufacturability</a:t>
            </a:r>
            <a:endParaRPr lang="en-US" sz="1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583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9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2211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2" y="0"/>
            <a:ext cx="9119116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20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19" y="0"/>
            <a:ext cx="9017962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2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2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21" y="0"/>
            <a:ext cx="9111558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23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920" y="1147017"/>
            <a:ext cx="8536343" cy="38033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2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25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2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0" y="425589"/>
            <a:ext cx="9126420" cy="62819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2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28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icture29.emf"/>
          <p:cNvPicPr>
            <a:picLocks noChangeAspect="1"/>
          </p:cNvPicPr>
          <p:nvPr/>
        </p:nvPicPr>
        <p:blipFill>
          <a:blip r:embed="rId2" cstate="print"/>
          <a:srcRect r="1239"/>
          <a:stretch>
            <a:fillRect/>
          </a:stretch>
        </p:blipFill>
        <p:spPr>
          <a:xfrm>
            <a:off x="113288" y="976386"/>
            <a:ext cx="9030712" cy="58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088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3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25296"/>
            <a:ext cx="8936318" cy="54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50242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30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31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58" y="0"/>
            <a:ext cx="9116083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33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3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094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35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3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icture3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38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094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39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54" y="0"/>
            <a:ext cx="909789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4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032" y="1069848"/>
            <a:ext cx="8892214" cy="52042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40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0945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41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5508" y="1831396"/>
            <a:ext cx="6483241" cy="23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950" y="1285039"/>
            <a:ext cx="8930234" cy="53398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6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58" y="0"/>
            <a:ext cx="9116083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Picture7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759" y="1298082"/>
            <a:ext cx="8898297" cy="48444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8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40" y="1311893"/>
            <a:ext cx="8717320" cy="53185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9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450" y="1053190"/>
            <a:ext cx="8624550" cy="54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99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On-screen Show (4:3)</PresentationFormat>
  <Paragraphs>51</Paragraphs>
  <Slides>41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295</cp:revision>
  <cp:lastPrinted>2010-01-08T14:06:13Z</cp:lastPrinted>
  <dcterms:created xsi:type="dcterms:W3CDTF">2009-12-01T19:56:02Z</dcterms:created>
  <dcterms:modified xsi:type="dcterms:W3CDTF">2012-04-10T17:57:43Z</dcterms:modified>
</cp:coreProperties>
</file>